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y="5143500" cx="9144000"/>
  <p:notesSz cx="6858000" cy="9144000"/>
  <p:embeddedFontLst>
    <p:embeddedFont>
      <p:font typeface="Raleway"/>
      <p:regular r:id="rId57"/>
      <p:bold r:id="rId58"/>
      <p:italic r:id="rId59"/>
      <p:boldItalic r:id="rId60"/>
    </p:embeddedFont>
    <p:embeddedFont>
      <p:font typeface="Lato"/>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Lato-bold.fntdata"/><Relationship Id="rId61" Type="http://schemas.openxmlformats.org/officeDocument/2006/relationships/font" Target="fonts/Lato-regular.fntdata"/><Relationship Id="rId20" Type="http://schemas.openxmlformats.org/officeDocument/2006/relationships/slide" Target="slides/slide15.xml"/><Relationship Id="rId64" Type="http://schemas.openxmlformats.org/officeDocument/2006/relationships/font" Target="fonts/Lato-boldItalic.fntdata"/><Relationship Id="rId63"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aleway-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Raleway-regular.fntdata"/><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Raleway-italic.fntdata"/><Relationship Id="rId14" Type="http://schemas.openxmlformats.org/officeDocument/2006/relationships/slide" Target="slides/slide9.xml"/><Relationship Id="rId58" Type="http://schemas.openxmlformats.org/officeDocument/2006/relationships/font" Target="fonts/Raleway-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6103c4199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6103c4199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6103c4199d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6103c4199d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6103c4199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6103c4199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6103c4199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6103c4199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6103c4199d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6103c4199d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6103c4199d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103c4199d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6103c4199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103c4199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6103c4199d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6103c4199d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6103c4199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6103c4199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6103c4199d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6103c4199d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6103c4199d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103c4199d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610fd9132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610fd9132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6103c419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6103c419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6103c4199d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103c4199d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6103c4199d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6103c4199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60ed810ac5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60ed810ac5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6103c4199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6103c4199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60ed810ac5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60ed810ac5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60ed810ac5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60ed810ac5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60ed810ac5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60ed810ac5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60ed810ac5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60ed810ac5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60ed810ac5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60ed810ac5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60ed810ac5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60ed810ac5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60fcc74da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60fcc74da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6103c4199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6103c4199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6103c4199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6103c4199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60f39169f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60f39169f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60f39169f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60f39169f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60ed810ac5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60ed810ac5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60ed810ac5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60ed810ac5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60ed810ac5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60ed810ac5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60f39169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60f39169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6103c4199d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6103c4199d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6103c4199d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6103c4199d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6103c4199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6103c4199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6103c4199d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6103c4199d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6103c4199d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6103c4199d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g6103c4199d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6103c4199d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6103c4199d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6103c4199d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60ed810ac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60ed810ac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6103c4199d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6103c4199d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60ed810ac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60ed810ac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60ed810ac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60ed810ac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60ed810ac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60ed810ac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60ed810ac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60ed810ac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6.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6.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6.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3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 Id="rId3"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2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 Id="rId3" Type="http://schemas.openxmlformats.org/officeDocument/2006/relationships/image" Target="../media/image1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 Id="rId3"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 Id="rId3" Type="http://schemas.openxmlformats.org/officeDocument/2006/relationships/image" Target="../media/image2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 Id="rId3" Type="http://schemas.openxmlformats.org/officeDocument/2006/relationships/image" Target="../media/image14.png"/><Relationship Id="rId4" Type="http://schemas.openxmlformats.org/officeDocument/2006/relationships/image" Target="../media/image2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 Id="rId3" Type="http://schemas.openxmlformats.org/officeDocument/2006/relationships/image" Target="../media/image2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image" Target="../media/image1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 Id="rId3" Type="http://schemas.openxmlformats.org/officeDocument/2006/relationships/image" Target="../media/image2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 Id="rId3" Type="http://schemas.openxmlformats.org/officeDocument/2006/relationships/image" Target="../media/image2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 Id="rId3" Type="http://schemas.openxmlformats.org/officeDocument/2006/relationships/image" Target="../media/image2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 Id="rId3" Type="http://schemas.openxmlformats.org/officeDocument/2006/relationships/image" Target="../media/image2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 Id="rId3" Type="http://schemas.openxmlformats.org/officeDocument/2006/relationships/image" Target="../media/image3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31.png"/><Relationship Id="rId4" Type="http://schemas.openxmlformats.org/officeDocument/2006/relationships/image" Target="../media/image3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 Id="rId3" Type="http://schemas.openxmlformats.org/officeDocument/2006/relationships/image" Target="../media/image30.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 Id="rId3" Type="http://schemas.openxmlformats.org/officeDocument/2006/relationships/image" Target="../media/image1.png"/><Relationship Id="rId4" Type="http://schemas.openxmlformats.org/officeDocument/2006/relationships/image" Target="../media/image34.png"/><Relationship Id="rId9" Type="http://schemas.openxmlformats.org/officeDocument/2006/relationships/hyperlink" Target="https://github.com/KarthikRIyer/MDG-CG-lecture" TargetMode="External"/><Relationship Id="rId5" Type="http://schemas.openxmlformats.org/officeDocument/2006/relationships/hyperlink" Target="https://www.scratchapixel.com/" TargetMode="External"/><Relationship Id="rId6" Type="http://schemas.openxmlformats.org/officeDocument/2006/relationships/hyperlink" Target="https://learnopengl.com/" TargetMode="External"/><Relationship Id="rId7" Type="http://schemas.openxmlformats.org/officeDocument/2006/relationships/hyperlink" Target="http://www.pbr-book.org/" TargetMode="External"/><Relationship Id="rId8" Type="http://schemas.openxmlformats.org/officeDocument/2006/relationships/hyperlink" Target="https://wow.link/9F6"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Computer Graphics</a:t>
            </a:r>
            <a:endParaRPr/>
          </a:p>
          <a:p>
            <a:pPr indent="0" lvl="0" marL="0" rtl="0" algn="l">
              <a:spcBef>
                <a:spcPts val="0"/>
              </a:spcBef>
              <a:spcAft>
                <a:spcPts val="0"/>
              </a:spcAft>
              <a:buNone/>
            </a:pPr>
            <a:r>
              <a:rPr lang="en"/>
              <a:t>And </a:t>
            </a:r>
            <a:endParaRPr/>
          </a:p>
          <a:p>
            <a:pPr indent="0" lvl="0" marL="0" rtl="0" algn="l">
              <a:spcBef>
                <a:spcPts val="0"/>
              </a:spcBef>
              <a:spcAft>
                <a:spcPts val="0"/>
              </a:spcAft>
              <a:buNone/>
            </a:pPr>
            <a:r>
              <a:rPr lang="en"/>
              <a:t>Physically Based Rendering</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An Introduction</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What is Physically Based Rendering?</a:t>
            </a:r>
            <a:endParaRPr/>
          </a:p>
          <a:p>
            <a:pPr indent="0" lvl="0" marL="0" rtl="0" algn="l">
              <a:spcBef>
                <a:spcPts val="1000"/>
              </a:spcBef>
              <a:spcAft>
                <a:spcPts val="1000"/>
              </a:spcAft>
              <a:buNone/>
            </a:pPr>
            <a:r>
              <a:rPr lang="en" sz="3000"/>
              <a:t>It is an approach that seeks to render graphics in a way that more accurately models the flow of light in the real world.</a:t>
            </a:r>
            <a:endParaRPr sz="3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id="135" name="Google Shape;135;p23"/>
          <p:cNvPicPr preferRelativeResize="0"/>
          <p:nvPr/>
        </p:nvPicPr>
        <p:blipFill>
          <a:blip r:embed="rId3">
            <a:alphaModFix/>
          </a:blip>
          <a:stretch>
            <a:fillRect/>
          </a:stretch>
        </p:blipFill>
        <p:spPr>
          <a:xfrm>
            <a:off x="1470275" y="152400"/>
            <a:ext cx="6203460" cy="48386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257775" y="1979550"/>
            <a:ext cx="8568000" cy="118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Photograph</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pic>
        <p:nvPicPr>
          <p:cNvPr id="145" name="Google Shape;145;p25"/>
          <p:cNvPicPr preferRelativeResize="0"/>
          <p:nvPr/>
        </p:nvPicPr>
        <p:blipFill>
          <a:blip r:embed="rId3">
            <a:alphaModFix/>
          </a:blip>
          <a:stretch>
            <a:fillRect/>
          </a:stretch>
        </p:blipFill>
        <p:spPr>
          <a:xfrm>
            <a:off x="1994800" y="152400"/>
            <a:ext cx="5154406" cy="48386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257775" y="1979550"/>
            <a:ext cx="8568000" cy="118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CGI</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pic>
        <p:nvPicPr>
          <p:cNvPr id="155" name="Google Shape;155;p27"/>
          <p:cNvPicPr preferRelativeResize="0"/>
          <p:nvPr/>
        </p:nvPicPr>
        <p:blipFill>
          <a:blip r:embed="rId3">
            <a:alphaModFix/>
          </a:blip>
          <a:stretch>
            <a:fillRect/>
          </a:stretch>
        </p:blipFill>
        <p:spPr>
          <a:xfrm>
            <a:off x="2372588" y="152400"/>
            <a:ext cx="4398820" cy="483870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257775" y="1979550"/>
            <a:ext cx="8568000" cy="118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CGI</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pic>
        <p:nvPicPr>
          <p:cNvPr id="165" name="Google Shape;165;p29"/>
          <p:cNvPicPr preferRelativeResize="0"/>
          <p:nvPr/>
        </p:nvPicPr>
        <p:blipFill>
          <a:blip r:embed="rId3">
            <a:alphaModFix/>
          </a:blip>
          <a:stretch>
            <a:fillRect/>
          </a:stretch>
        </p:blipFill>
        <p:spPr>
          <a:xfrm>
            <a:off x="1528788" y="152400"/>
            <a:ext cx="6086416" cy="48387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30"/>
          <p:cNvSpPr txBox="1"/>
          <p:nvPr>
            <p:ph type="title"/>
          </p:nvPr>
        </p:nvSpPr>
        <p:spPr>
          <a:xfrm>
            <a:off x="257775" y="1979550"/>
            <a:ext cx="8568000" cy="118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Photograph</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pic>
        <p:nvPicPr>
          <p:cNvPr id="175" name="Google Shape;175;p31"/>
          <p:cNvPicPr preferRelativeResize="0"/>
          <p:nvPr/>
        </p:nvPicPr>
        <p:blipFill>
          <a:blip r:embed="rId3">
            <a:alphaModFix/>
          </a:blip>
          <a:stretch>
            <a:fillRect/>
          </a:stretch>
        </p:blipFill>
        <p:spPr>
          <a:xfrm>
            <a:off x="3211113" y="152400"/>
            <a:ext cx="2721769"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What is Computer Graphics</a:t>
            </a:r>
            <a:endParaRPr sz="2400"/>
          </a:p>
        </p:txBody>
      </p:sp>
      <p:sp>
        <p:nvSpPr>
          <p:cNvPr id="79" name="Google Shape;79;p14"/>
          <p:cNvSpPr txBox="1"/>
          <p:nvPr>
            <p:ph idx="4294967295" type="title"/>
          </p:nvPr>
        </p:nvSpPr>
        <p:spPr>
          <a:xfrm>
            <a:off x="535775" y="2100275"/>
            <a:ext cx="5197200" cy="244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2400">
                <a:solidFill>
                  <a:srgbClr val="222222"/>
                </a:solidFill>
                <a:highlight>
                  <a:srgbClr val="FFFFFF"/>
                </a:highlight>
                <a:latin typeface="Lato"/>
                <a:ea typeface="Lato"/>
                <a:cs typeface="Lato"/>
                <a:sym typeface="Lato"/>
              </a:rPr>
              <a:t>“Usually, the term refers to computer-generated image data created with the help of specialized graphical hardware and software.”</a:t>
            </a:r>
            <a:endParaRPr b="0" sz="2400">
              <a:solidFill>
                <a:srgbClr val="222222"/>
              </a:solidFill>
              <a:highlight>
                <a:srgbClr val="FFFFFF"/>
              </a:highlight>
              <a:latin typeface="Lato"/>
              <a:ea typeface="Lato"/>
              <a:cs typeface="Lato"/>
              <a:sym typeface="Lato"/>
            </a:endParaRPr>
          </a:p>
          <a:p>
            <a:pPr indent="0" lvl="0" marL="0" rtl="0" algn="l">
              <a:lnSpc>
                <a:spcPct val="115000"/>
              </a:lnSpc>
              <a:spcBef>
                <a:spcPts val="1600"/>
              </a:spcBef>
              <a:spcAft>
                <a:spcPts val="1600"/>
              </a:spcAft>
              <a:buNone/>
            </a:pPr>
            <a:r>
              <a:rPr b="0" lang="en" sz="2400">
                <a:solidFill>
                  <a:srgbClr val="222222"/>
                </a:solidFill>
                <a:highlight>
                  <a:srgbClr val="FFFFFF"/>
                </a:highlight>
                <a:latin typeface="Lato"/>
                <a:ea typeface="Lato"/>
                <a:cs typeface="Lato"/>
                <a:sym typeface="Lato"/>
              </a:rPr>
              <a:t>Wikipedia</a:t>
            </a:r>
            <a:endParaRPr b="0" sz="2400">
              <a:solidFill>
                <a:srgbClr val="222222"/>
              </a:solidFill>
              <a:highlight>
                <a:srgbClr val="FFFFFF"/>
              </a:highlight>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5853225" y="3152775"/>
            <a:ext cx="3106224" cy="174725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32"/>
          <p:cNvSpPr txBox="1"/>
          <p:nvPr>
            <p:ph type="title"/>
          </p:nvPr>
        </p:nvSpPr>
        <p:spPr>
          <a:xfrm>
            <a:off x="257775" y="1979550"/>
            <a:ext cx="8568000" cy="118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CGI</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pic>
        <p:nvPicPr>
          <p:cNvPr id="190" name="Google Shape;190;p34"/>
          <p:cNvPicPr preferRelativeResize="0"/>
          <p:nvPr/>
        </p:nvPicPr>
        <p:blipFill>
          <a:blip r:embed="rId3">
            <a:alphaModFix/>
          </a:blip>
          <a:stretch>
            <a:fillRect/>
          </a:stretch>
        </p:blipFill>
        <p:spPr>
          <a:xfrm>
            <a:off x="253150" y="850500"/>
            <a:ext cx="4279850" cy="3442500"/>
          </a:xfrm>
          <a:prstGeom prst="rect">
            <a:avLst/>
          </a:prstGeom>
          <a:noFill/>
          <a:ln>
            <a:noFill/>
          </a:ln>
        </p:spPr>
      </p:pic>
      <p:pic>
        <p:nvPicPr>
          <p:cNvPr id="191" name="Google Shape;191;p34"/>
          <p:cNvPicPr preferRelativeResize="0"/>
          <p:nvPr/>
        </p:nvPicPr>
        <p:blipFill>
          <a:blip r:embed="rId4">
            <a:alphaModFix/>
          </a:blip>
          <a:stretch>
            <a:fillRect/>
          </a:stretch>
        </p:blipFill>
        <p:spPr>
          <a:xfrm>
            <a:off x="4609500" y="850513"/>
            <a:ext cx="4279850" cy="344248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pic>
        <p:nvPicPr>
          <p:cNvPr id="196" name="Google Shape;196;p35"/>
          <p:cNvPicPr preferRelativeResize="0"/>
          <p:nvPr/>
        </p:nvPicPr>
        <p:blipFill>
          <a:blip r:embed="rId3">
            <a:alphaModFix/>
          </a:blip>
          <a:stretch>
            <a:fillRect/>
          </a:stretch>
        </p:blipFill>
        <p:spPr>
          <a:xfrm>
            <a:off x="253150" y="850500"/>
            <a:ext cx="4279850" cy="3442500"/>
          </a:xfrm>
          <a:prstGeom prst="rect">
            <a:avLst/>
          </a:prstGeom>
          <a:noFill/>
          <a:ln>
            <a:noFill/>
          </a:ln>
        </p:spPr>
      </p:pic>
      <p:pic>
        <p:nvPicPr>
          <p:cNvPr id="197" name="Google Shape;197;p35"/>
          <p:cNvPicPr preferRelativeResize="0"/>
          <p:nvPr/>
        </p:nvPicPr>
        <p:blipFill>
          <a:blip r:embed="rId4">
            <a:alphaModFix/>
          </a:blip>
          <a:stretch>
            <a:fillRect/>
          </a:stretch>
        </p:blipFill>
        <p:spPr>
          <a:xfrm>
            <a:off x="4609500" y="850513"/>
            <a:ext cx="4279850" cy="3442481"/>
          </a:xfrm>
          <a:prstGeom prst="rect">
            <a:avLst/>
          </a:prstGeom>
          <a:noFill/>
          <a:ln>
            <a:noFill/>
          </a:ln>
        </p:spPr>
      </p:pic>
      <p:sp>
        <p:nvSpPr>
          <p:cNvPr id="198" name="Google Shape;198;p35"/>
          <p:cNvSpPr txBox="1"/>
          <p:nvPr>
            <p:ph type="title"/>
          </p:nvPr>
        </p:nvSpPr>
        <p:spPr>
          <a:xfrm>
            <a:off x="253175" y="4327400"/>
            <a:ext cx="4279800" cy="79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Photograph</a:t>
            </a:r>
            <a:endParaRPr sz="3000"/>
          </a:p>
        </p:txBody>
      </p:sp>
      <p:sp>
        <p:nvSpPr>
          <p:cNvPr id="199" name="Google Shape;199;p35"/>
          <p:cNvSpPr txBox="1"/>
          <p:nvPr>
            <p:ph type="title"/>
          </p:nvPr>
        </p:nvSpPr>
        <p:spPr>
          <a:xfrm>
            <a:off x="4707800" y="4327400"/>
            <a:ext cx="4279800" cy="79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CGI</a:t>
            </a:r>
            <a:endParaRPr sz="3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pic>
        <p:nvPicPr>
          <p:cNvPr id="204" name="Google Shape;204;p36"/>
          <p:cNvPicPr preferRelativeResize="0"/>
          <p:nvPr/>
        </p:nvPicPr>
        <p:blipFill>
          <a:blip r:embed="rId3">
            <a:alphaModFix/>
          </a:blip>
          <a:stretch>
            <a:fillRect/>
          </a:stretch>
        </p:blipFill>
        <p:spPr>
          <a:xfrm>
            <a:off x="253150" y="850500"/>
            <a:ext cx="4279850" cy="3442500"/>
          </a:xfrm>
          <a:prstGeom prst="rect">
            <a:avLst/>
          </a:prstGeom>
          <a:noFill/>
          <a:ln>
            <a:noFill/>
          </a:ln>
        </p:spPr>
      </p:pic>
      <p:pic>
        <p:nvPicPr>
          <p:cNvPr id="205" name="Google Shape;205;p36"/>
          <p:cNvPicPr preferRelativeResize="0"/>
          <p:nvPr/>
        </p:nvPicPr>
        <p:blipFill>
          <a:blip r:embed="rId4">
            <a:alphaModFix/>
          </a:blip>
          <a:stretch>
            <a:fillRect/>
          </a:stretch>
        </p:blipFill>
        <p:spPr>
          <a:xfrm>
            <a:off x="4609500" y="850513"/>
            <a:ext cx="4279850" cy="3442481"/>
          </a:xfrm>
          <a:prstGeom prst="rect">
            <a:avLst/>
          </a:prstGeom>
          <a:noFill/>
          <a:ln>
            <a:noFill/>
          </a:ln>
        </p:spPr>
      </p:pic>
      <p:sp>
        <p:nvSpPr>
          <p:cNvPr id="206" name="Google Shape;206;p36"/>
          <p:cNvSpPr txBox="1"/>
          <p:nvPr>
            <p:ph type="title"/>
          </p:nvPr>
        </p:nvSpPr>
        <p:spPr>
          <a:xfrm>
            <a:off x="253175" y="4327400"/>
            <a:ext cx="4279800" cy="79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Photograph</a:t>
            </a:r>
            <a:endParaRPr sz="3000"/>
          </a:p>
        </p:txBody>
      </p:sp>
      <p:sp>
        <p:nvSpPr>
          <p:cNvPr id="207" name="Google Shape;207;p36"/>
          <p:cNvSpPr txBox="1"/>
          <p:nvPr>
            <p:ph type="title"/>
          </p:nvPr>
        </p:nvSpPr>
        <p:spPr>
          <a:xfrm>
            <a:off x="4707800" y="4327400"/>
            <a:ext cx="4279800" cy="79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CGI</a:t>
            </a:r>
            <a:endParaRPr sz="3000"/>
          </a:p>
        </p:txBody>
      </p:sp>
      <p:sp>
        <p:nvSpPr>
          <p:cNvPr id="208" name="Google Shape;208;p36"/>
          <p:cNvSpPr/>
          <p:nvPr/>
        </p:nvSpPr>
        <p:spPr>
          <a:xfrm>
            <a:off x="6337425" y="3632200"/>
            <a:ext cx="715500" cy="579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7"/>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Rasterization</a:t>
            </a:r>
            <a:r>
              <a:rPr lang="en"/>
              <a:t> </a:t>
            </a:r>
            <a:endParaRPr/>
          </a:p>
          <a:p>
            <a:pPr indent="0" lvl="0" marL="0" rtl="0" algn="l">
              <a:spcBef>
                <a:spcPts val="1000"/>
              </a:spcBef>
              <a:spcAft>
                <a:spcPts val="1000"/>
              </a:spcAft>
              <a:buNone/>
            </a:pPr>
            <a:r>
              <a:rPr lang="en"/>
              <a:t>and Ray Tracing</a:t>
            </a:r>
            <a:endParaRPr b="0" sz="2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8"/>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What problem are we trying to solve?</a:t>
            </a:r>
            <a:endParaRPr b="0" sz="2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9"/>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What problem are we trying to solve?</a:t>
            </a:r>
            <a:endParaRPr/>
          </a:p>
          <a:p>
            <a:pPr indent="0" lvl="0" marL="0" rtl="0" algn="l">
              <a:spcBef>
                <a:spcPts val="1000"/>
              </a:spcBef>
              <a:spcAft>
                <a:spcPts val="1000"/>
              </a:spcAft>
              <a:buNone/>
            </a:pPr>
            <a:r>
              <a:rPr lang="en"/>
              <a:t>Visibility and Shading</a:t>
            </a:r>
            <a:endParaRPr b="0" sz="24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40"/>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Both these algorithms solve the visibility problem, but in a different order.</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41"/>
          <p:cNvSpPr txBox="1"/>
          <p:nvPr>
            <p:ph type="title"/>
          </p:nvPr>
        </p:nvSpPr>
        <p:spPr>
          <a:xfrm>
            <a:off x="283100" y="712142"/>
            <a:ext cx="6244200" cy="67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Rasterization</a:t>
            </a:r>
            <a:endParaRPr/>
          </a:p>
        </p:txBody>
      </p:sp>
      <p:pic>
        <p:nvPicPr>
          <p:cNvPr id="234" name="Google Shape;234;p41"/>
          <p:cNvPicPr preferRelativeResize="0"/>
          <p:nvPr/>
        </p:nvPicPr>
        <p:blipFill>
          <a:blip r:embed="rId3">
            <a:alphaModFix/>
          </a:blip>
          <a:stretch>
            <a:fillRect/>
          </a:stretch>
        </p:blipFill>
        <p:spPr>
          <a:xfrm>
            <a:off x="4681800" y="242575"/>
            <a:ext cx="4140750" cy="46583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4"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86" name="Google Shape;86;p1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87" name="Google Shape;87;p15"/>
          <p:cNvSpPr txBox="1"/>
          <p:nvPr/>
        </p:nvSpPr>
        <p:spPr>
          <a:xfrm>
            <a:off x="2855550" y="1063985"/>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What we’ll cover today</a:t>
            </a:r>
            <a:endParaRPr b="1" sz="3000">
              <a:solidFill>
                <a:schemeClr val="lt2"/>
              </a:solidFill>
              <a:latin typeface="Raleway"/>
              <a:ea typeface="Raleway"/>
              <a:cs typeface="Raleway"/>
              <a:sym typeface="Raleway"/>
            </a:endParaRPr>
          </a:p>
        </p:txBody>
      </p:sp>
      <p:sp>
        <p:nvSpPr>
          <p:cNvPr id="88" name="Google Shape;88;p15"/>
          <p:cNvSpPr txBox="1"/>
          <p:nvPr>
            <p:ph idx="4294967295" type="body"/>
          </p:nvPr>
        </p:nvSpPr>
        <p:spPr>
          <a:xfrm>
            <a:off x="2855550" y="1746199"/>
            <a:ext cx="3432900" cy="2744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What drives C</a:t>
            </a:r>
            <a:r>
              <a:rPr b="1" lang="en" sz="1400">
                <a:solidFill>
                  <a:schemeClr val="dk1"/>
                </a:solidFill>
                <a:latin typeface="Raleway"/>
                <a:ea typeface="Raleway"/>
                <a:cs typeface="Raleway"/>
                <a:sym typeface="Raleway"/>
              </a:rPr>
              <a:t>G ?</a:t>
            </a:r>
            <a:br>
              <a:rPr lang="en" sz="1400">
                <a:latin typeface="Raleway"/>
                <a:ea typeface="Raleway"/>
                <a:cs typeface="Raleway"/>
                <a:sym typeface="Raleway"/>
              </a:rPr>
            </a:br>
            <a:r>
              <a:rPr lang="en" sz="1200">
                <a:latin typeface="Raleway"/>
                <a:ea typeface="Raleway"/>
                <a:cs typeface="Raleway"/>
                <a:sym typeface="Raleway"/>
              </a:rPr>
              <a:t>Take a brief look at what industries drive CG</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Two important rendering algorithms</a:t>
            </a:r>
            <a:br>
              <a:rPr lang="en" sz="1400">
                <a:latin typeface="Raleway"/>
                <a:ea typeface="Raleway"/>
                <a:cs typeface="Raleway"/>
                <a:sym typeface="Raleway"/>
              </a:rPr>
            </a:br>
            <a:r>
              <a:rPr lang="en" sz="1200">
                <a:latin typeface="Raleway"/>
                <a:ea typeface="Raleway"/>
                <a:cs typeface="Raleway"/>
                <a:sym typeface="Raleway"/>
              </a:rPr>
              <a:t>We’ll take a look at Rasterization and Ray Tracing. But our focus for today will be Ray Tracing.</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A short coding </a:t>
            </a:r>
            <a:r>
              <a:rPr b="1" lang="en" sz="1400">
                <a:solidFill>
                  <a:schemeClr val="dk1"/>
                </a:solidFill>
                <a:latin typeface="Raleway"/>
                <a:ea typeface="Raleway"/>
                <a:cs typeface="Raleway"/>
                <a:sym typeface="Raleway"/>
              </a:rPr>
              <a:t>exercise</a:t>
            </a:r>
            <a:br>
              <a:rPr lang="en" sz="1400">
                <a:latin typeface="Raleway"/>
                <a:ea typeface="Raleway"/>
                <a:cs typeface="Raleway"/>
                <a:sym typeface="Raleway"/>
              </a:rPr>
            </a:br>
            <a:r>
              <a:rPr lang="en" sz="1200">
                <a:latin typeface="Raleway"/>
                <a:ea typeface="Raleway"/>
                <a:cs typeface="Raleway"/>
                <a:sym typeface="Raleway"/>
              </a:rPr>
              <a:t>Together we’ll create our first image, and get a flavor of Graphics Programming</a:t>
            </a:r>
            <a:endParaRPr sz="1200">
              <a:solidFill>
                <a:schemeClr val="dk2"/>
              </a:solidFill>
              <a:latin typeface="Raleway"/>
              <a:ea typeface="Raleway"/>
              <a:cs typeface="Raleway"/>
              <a:sym typeface="Raleway"/>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pic>
        <p:nvPicPr>
          <p:cNvPr id="239" name="Google Shape;239;p42"/>
          <p:cNvPicPr preferRelativeResize="0"/>
          <p:nvPr/>
        </p:nvPicPr>
        <p:blipFill>
          <a:blip r:embed="rId3">
            <a:alphaModFix/>
          </a:blip>
          <a:stretch>
            <a:fillRect/>
          </a:stretch>
        </p:blipFill>
        <p:spPr>
          <a:xfrm>
            <a:off x="1849925" y="448538"/>
            <a:ext cx="5444150" cy="42464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pic>
        <p:nvPicPr>
          <p:cNvPr id="244" name="Google Shape;244;p43"/>
          <p:cNvPicPr preferRelativeResize="0"/>
          <p:nvPr/>
        </p:nvPicPr>
        <p:blipFill>
          <a:blip r:embed="rId3">
            <a:alphaModFix/>
          </a:blip>
          <a:stretch>
            <a:fillRect/>
          </a:stretch>
        </p:blipFill>
        <p:spPr>
          <a:xfrm>
            <a:off x="2667000" y="238125"/>
            <a:ext cx="3810000" cy="46672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44"/>
          <p:cNvSpPr txBox="1"/>
          <p:nvPr>
            <p:ph type="title"/>
          </p:nvPr>
        </p:nvSpPr>
        <p:spPr>
          <a:xfrm>
            <a:off x="283100" y="712143"/>
            <a:ext cx="6244200" cy="88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Ray Tracing</a:t>
            </a:r>
            <a:endParaRPr/>
          </a:p>
        </p:txBody>
      </p:sp>
      <p:sp>
        <p:nvSpPr>
          <p:cNvPr id="250" name="Google Shape;250;p44"/>
          <p:cNvSpPr txBox="1"/>
          <p:nvPr>
            <p:ph type="title"/>
          </p:nvPr>
        </p:nvSpPr>
        <p:spPr>
          <a:xfrm>
            <a:off x="535775" y="2100275"/>
            <a:ext cx="8022300" cy="2447400"/>
          </a:xfrm>
          <a:prstGeom prst="rect">
            <a:avLst/>
          </a:prstGeom>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rgbClr val="FFFFFF"/>
              </a:buClr>
              <a:buSzPts val="2400"/>
              <a:buFont typeface="Lato"/>
              <a:buChar char="●"/>
            </a:pPr>
            <a:r>
              <a:rPr b="0" lang="en" sz="2400">
                <a:solidFill>
                  <a:srgbClr val="FFFFFF"/>
                </a:solidFill>
                <a:latin typeface="Lato"/>
                <a:ea typeface="Lato"/>
                <a:cs typeface="Lato"/>
                <a:sym typeface="Lato"/>
              </a:rPr>
              <a:t>Simulate actual rays and how they interact with the environment.</a:t>
            </a:r>
            <a:endParaRPr b="0" sz="2400">
              <a:solidFill>
                <a:srgbClr val="FFFFFF"/>
              </a:solidFill>
              <a:latin typeface="Lato"/>
              <a:ea typeface="Lato"/>
              <a:cs typeface="Lato"/>
              <a:sym typeface="Lato"/>
            </a:endParaRPr>
          </a:p>
          <a:p>
            <a:pPr indent="-381000" lvl="0" marL="457200" rtl="0" algn="l">
              <a:lnSpc>
                <a:spcPct val="115000"/>
              </a:lnSpc>
              <a:spcBef>
                <a:spcPts val="0"/>
              </a:spcBef>
              <a:spcAft>
                <a:spcPts val="0"/>
              </a:spcAft>
              <a:buClr>
                <a:srgbClr val="FFFFFF"/>
              </a:buClr>
              <a:buSzPts val="2400"/>
              <a:buFont typeface="Lato"/>
              <a:buChar char="●"/>
            </a:pPr>
            <a:r>
              <a:rPr b="0" lang="en" sz="2400">
                <a:solidFill>
                  <a:srgbClr val="FFFFFF"/>
                </a:solidFill>
                <a:latin typeface="Lato"/>
                <a:ea typeface="Lato"/>
                <a:cs typeface="Lato"/>
                <a:sym typeface="Lato"/>
              </a:rPr>
              <a:t>Backward Tracing</a:t>
            </a:r>
            <a:endParaRPr b="0" sz="2400">
              <a:solidFill>
                <a:srgbClr val="FFFFFF"/>
              </a:solidFill>
              <a:latin typeface="Lato"/>
              <a:ea typeface="Lato"/>
              <a:cs typeface="Lato"/>
              <a:sym typeface="Lato"/>
            </a:endParaRPr>
          </a:p>
          <a:p>
            <a:pPr indent="-381000" lvl="0" marL="457200" rtl="0" algn="l">
              <a:lnSpc>
                <a:spcPct val="115000"/>
              </a:lnSpc>
              <a:spcBef>
                <a:spcPts val="0"/>
              </a:spcBef>
              <a:spcAft>
                <a:spcPts val="0"/>
              </a:spcAft>
              <a:buClr>
                <a:srgbClr val="FFFFFF"/>
              </a:buClr>
              <a:buSzPts val="2400"/>
              <a:buFont typeface="Lato"/>
              <a:buChar char="●"/>
            </a:pPr>
            <a:r>
              <a:rPr b="0" lang="en" sz="2400">
                <a:solidFill>
                  <a:srgbClr val="FFFFFF"/>
                </a:solidFill>
                <a:latin typeface="Lato"/>
                <a:ea typeface="Lato"/>
                <a:cs typeface="Lato"/>
                <a:sym typeface="Lato"/>
              </a:rPr>
              <a:t>Then cast shadow ray and secondary rays.</a:t>
            </a:r>
            <a:endParaRPr b="0" sz="2400">
              <a:solidFill>
                <a:srgbClr val="FFFFFF"/>
              </a:solidFill>
              <a:latin typeface="Lato"/>
              <a:ea typeface="Lato"/>
              <a:cs typeface="Lato"/>
              <a:sym typeface="Lato"/>
            </a:endParaRPr>
          </a:p>
          <a:p>
            <a:pPr indent="-381000" lvl="0" marL="457200" rtl="0" algn="l">
              <a:lnSpc>
                <a:spcPct val="115000"/>
              </a:lnSpc>
              <a:spcBef>
                <a:spcPts val="0"/>
              </a:spcBef>
              <a:spcAft>
                <a:spcPts val="0"/>
              </a:spcAft>
              <a:buClr>
                <a:srgbClr val="FFFFFF"/>
              </a:buClr>
              <a:buSzPts val="2400"/>
              <a:buFont typeface="Lato"/>
              <a:buChar char="●"/>
            </a:pPr>
            <a:r>
              <a:rPr b="0" lang="en" sz="2400">
                <a:solidFill>
                  <a:srgbClr val="FFFFFF"/>
                </a:solidFill>
                <a:latin typeface="Lato"/>
                <a:ea typeface="Lato"/>
                <a:cs typeface="Lato"/>
                <a:sym typeface="Lato"/>
              </a:rPr>
              <a:t>Using this method we can physically realistic images.</a:t>
            </a:r>
            <a:endParaRPr b="0" sz="2400">
              <a:solidFill>
                <a:srgbClr val="FFFFFF"/>
              </a:solidFill>
              <a:latin typeface="Lato"/>
              <a:ea typeface="Lato"/>
              <a:cs typeface="Lato"/>
              <a:sym typeface="La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45"/>
          <p:cNvSpPr txBox="1"/>
          <p:nvPr>
            <p:ph type="title"/>
          </p:nvPr>
        </p:nvSpPr>
        <p:spPr>
          <a:xfrm>
            <a:off x="283100" y="545075"/>
            <a:ext cx="8300100" cy="101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infamous Rendering Equation</a:t>
            </a:r>
            <a:endParaRPr/>
          </a:p>
        </p:txBody>
      </p:sp>
      <p:pic>
        <p:nvPicPr>
          <p:cNvPr id="256" name="Google Shape;256;p45"/>
          <p:cNvPicPr preferRelativeResize="0"/>
          <p:nvPr/>
        </p:nvPicPr>
        <p:blipFill>
          <a:blip r:embed="rId3">
            <a:alphaModFix/>
          </a:blip>
          <a:stretch>
            <a:fillRect/>
          </a:stretch>
        </p:blipFill>
        <p:spPr>
          <a:xfrm>
            <a:off x="1727413" y="1913450"/>
            <a:ext cx="5689163" cy="31134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46"/>
          <p:cNvSpPr txBox="1"/>
          <p:nvPr>
            <p:ph type="title"/>
          </p:nvPr>
        </p:nvSpPr>
        <p:spPr>
          <a:xfrm>
            <a:off x="283100" y="712150"/>
            <a:ext cx="8547900" cy="7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Ray Triangle Intersection</a:t>
            </a:r>
            <a:endParaRPr/>
          </a:p>
        </p:txBody>
      </p:sp>
      <p:sp>
        <p:nvSpPr>
          <p:cNvPr id="262" name="Google Shape;262;p46"/>
          <p:cNvSpPr txBox="1"/>
          <p:nvPr>
            <p:ph type="title"/>
          </p:nvPr>
        </p:nvSpPr>
        <p:spPr>
          <a:xfrm>
            <a:off x="998250" y="2028075"/>
            <a:ext cx="7147500" cy="25197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a:solidFill>
                  <a:schemeClr val="accent5"/>
                </a:solidFill>
              </a:rPr>
              <a:t>How would you approach it?</a:t>
            </a:r>
            <a:endParaRPr b="0" sz="24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47"/>
          <p:cNvSpPr txBox="1"/>
          <p:nvPr>
            <p:ph type="title"/>
          </p:nvPr>
        </p:nvSpPr>
        <p:spPr>
          <a:xfrm>
            <a:off x="283100" y="712150"/>
            <a:ext cx="8547900" cy="7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Ray Triangle Intersection</a:t>
            </a:r>
            <a:endParaRPr/>
          </a:p>
        </p:txBody>
      </p:sp>
      <p:pic>
        <p:nvPicPr>
          <p:cNvPr id="268" name="Google Shape;268;p47"/>
          <p:cNvPicPr preferRelativeResize="0"/>
          <p:nvPr/>
        </p:nvPicPr>
        <p:blipFill>
          <a:blip r:embed="rId3">
            <a:alphaModFix/>
          </a:blip>
          <a:stretch>
            <a:fillRect/>
          </a:stretch>
        </p:blipFill>
        <p:spPr>
          <a:xfrm>
            <a:off x="2973525" y="1532750"/>
            <a:ext cx="2857500" cy="32480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48"/>
          <p:cNvSpPr txBox="1"/>
          <p:nvPr>
            <p:ph type="title"/>
          </p:nvPr>
        </p:nvSpPr>
        <p:spPr>
          <a:xfrm>
            <a:off x="283100" y="712150"/>
            <a:ext cx="8547900" cy="7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Ray Triangle Intersection</a:t>
            </a:r>
            <a:endParaRPr/>
          </a:p>
        </p:txBody>
      </p:sp>
      <p:pic>
        <p:nvPicPr>
          <p:cNvPr id="274" name="Google Shape;274;p48"/>
          <p:cNvPicPr preferRelativeResize="0"/>
          <p:nvPr/>
        </p:nvPicPr>
        <p:blipFill>
          <a:blip r:embed="rId3">
            <a:alphaModFix/>
          </a:blip>
          <a:stretch>
            <a:fillRect/>
          </a:stretch>
        </p:blipFill>
        <p:spPr>
          <a:xfrm>
            <a:off x="3143250" y="1779625"/>
            <a:ext cx="2857500" cy="28575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49"/>
          <p:cNvSpPr txBox="1"/>
          <p:nvPr>
            <p:ph type="title"/>
          </p:nvPr>
        </p:nvSpPr>
        <p:spPr>
          <a:xfrm>
            <a:off x="283100" y="712143"/>
            <a:ext cx="6244200" cy="98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Shadow Rays</a:t>
            </a:r>
            <a:endParaRPr/>
          </a:p>
        </p:txBody>
      </p:sp>
      <p:pic>
        <p:nvPicPr>
          <p:cNvPr id="280" name="Google Shape;280;p49"/>
          <p:cNvPicPr preferRelativeResize="0"/>
          <p:nvPr/>
        </p:nvPicPr>
        <p:blipFill>
          <a:blip r:embed="rId3">
            <a:alphaModFix/>
          </a:blip>
          <a:stretch>
            <a:fillRect/>
          </a:stretch>
        </p:blipFill>
        <p:spPr>
          <a:xfrm>
            <a:off x="1889700" y="1695252"/>
            <a:ext cx="5364600" cy="31114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50"/>
          <p:cNvSpPr txBox="1"/>
          <p:nvPr>
            <p:ph type="title"/>
          </p:nvPr>
        </p:nvSpPr>
        <p:spPr>
          <a:xfrm>
            <a:off x="283100" y="712143"/>
            <a:ext cx="6244200" cy="98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Self Intersection</a:t>
            </a:r>
            <a:endParaRPr/>
          </a:p>
        </p:txBody>
      </p:sp>
      <p:pic>
        <p:nvPicPr>
          <p:cNvPr id="286" name="Google Shape;286;p50"/>
          <p:cNvPicPr preferRelativeResize="0"/>
          <p:nvPr/>
        </p:nvPicPr>
        <p:blipFill rotWithShape="1">
          <a:blip r:embed="rId3">
            <a:alphaModFix/>
          </a:blip>
          <a:srcRect b="62767" l="0" r="0" t="0"/>
          <a:stretch/>
        </p:blipFill>
        <p:spPr>
          <a:xfrm>
            <a:off x="975875" y="1839663"/>
            <a:ext cx="2745275" cy="2705225"/>
          </a:xfrm>
          <a:prstGeom prst="rect">
            <a:avLst/>
          </a:prstGeom>
          <a:noFill/>
          <a:ln>
            <a:noFill/>
          </a:ln>
        </p:spPr>
      </p:pic>
      <p:pic>
        <p:nvPicPr>
          <p:cNvPr id="287" name="Google Shape;287;p50"/>
          <p:cNvPicPr preferRelativeResize="0"/>
          <p:nvPr/>
        </p:nvPicPr>
        <p:blipFill rotWithShape="1">
          <a:blip r:embed="rId4">
            <a:alphaModFix/>
          </a:blip>
          <a:srcRect b="0" l="0" r="0" t="38122"/>
          <a:stretch/>
        </p:blipFill>
        <p:spPr>
          <a:xfrm>
            <a:off x="6031970" y="356075"/>
            <a:ext cx="2705855" cy="4431350"/>
          </a:xfrm>
          <a:prstGeom prst="rect">
            <a:avLst/>
          </a:prstGeom>
          <a:noFill/>
          <a:ln>
            <a:noFill/>
          </a:ln>
        </p:spPr>
      </p:pic>
      <p:sp>
        <p:nvSpPr>
          <p:cNvPr id="288" name="Google Shape;288;p50"/>
          <p:cNvSpPr txBox="1"/>
          <p:nvPr/>
        </p:nvSpPr>
        <p:spPr>
          <a:xfrm>
            <a:off x="2438250" y="2120850"/>
            <a:ext cx="1153500" cy="45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00"/>
                </a:solidFill>
                <a:latin typeface="Lato"/>
                <a:ea typeface="Lato"/>
                <a:cs typeface="Lato"/>
                <a:sym typeface="Lato"/>
              </a:rPr>
              <a:t>Shadow Acne</a:t>
            </a:r>
            <a:endParaRPr>
              <a:solidFill>
                <a:srgbClr val="FFFF00"/>
              </a:solidFill>
              <a:latin typeface="Lato"/>
              <a:ea typeface="Lato"/>
              <a:cs typeface="Lato"/>
              <a:sym typeface="Lat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51"/>
          <p:cNvSpPr txBox="1"/>
          <p:nvPr>
            <p:ph type="title"/>
          </p:nvPr>
        </p:nvSpPr>
        <p:spPr>
          <a:xfrm>
            <a:off x="283100" y="712150"/>
            <a:ext cx="8053800" cy="115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Lambertian Scattering</a:t>
            </a:r>
            <a:endParaRPr/>
          </a:p>
        </p:txBody>
      </p:sp>
      <p:pic>
        <p:nvPicPr>
          <p:cNvPr id="294" name="Google Shape;294;p51"/>
          <p:cNvPicPr preferRelativeResize="0"/>
          <p:nvPr/>
        </p:nvPicPr>
        <p:blipFill>
          <a:blip r:embed="rId3">
            <a:alphaModFix/>
          </a:blip>
          <a:stretch>
            <a:fillRect/>
          </a:stretch>
        </p:blipFill>
        <p:spPr>
          <a:xfrm>
            <a:off x="1445788" y="1864450"/>
            <a:ext cx="6252437" cy="29742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6"/>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drives</a:t>
            </a:r>
            <a:endParaRPr/>
          </a:p>
          <a:p>
            <a:pPr indent="0" lvl="0" marL="0" rtl="0" algn="l">
              <a:spcBef>
                <a:spcPts val="0"/>
              </a:spcBef>
              <a:spcAft>
                <a:spcPts val="0"/>
              </a:spcAft>
              <a:buNone/>
            </a:pPr>
            <a:r>
              <a:rPr lang="en">
                <a:solidFill>
                  <a:schemeClr val="accent5"/>
                </a:solidFill>
              </a:rPr>
              <a:t>Computer Graphics</a:t>
            </a:r>
            <a:r>
              <a:rPr lang="en">
                <a:solidFill>
                  <a:schemeClr val="accent5"/>
                </a:solidFill>
              </a:rPr>
              <a:t>?</a:t>
            </a:r>
            <a:endParaRPr>
              <a:solidFill>
                <a:schemeClr val="accent5"/>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52"/>
          <p:cNvSpPr txBox="1"/>
          <p:nvPr>
            <p:ph type="title"/>
          </p:nvPr>
        </p:nvSpPr>
        <p:spPr>
          <a:xfrm>
            <a:off x="283100" y="712150"/>
            <a:ext cx="8053800" cy="115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Lambertian Scattering</a:t>
            </a:r>
            <a:endParaRPr/>
          </a:p>
        </p:txBody>
      </p:sp>
      <p:sp>
        <p:nvSpPr>
          <p:cNvPr id="300" name="Google Shape;300;p52"/>
          <p:cNvSpPr txBox="1"/>
          <p:nvPr>
            <p:ph type="title"/>
          </p:nvPr>
        </p:nvSpPr>
        <p:spPr>
          <a:xfrm>
            <a:off x="298850" y="2571750"/>
            <a:ext cx="8022300" cy="8046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0"/>
              </a:spcBef>
              <a:spcAft>
                <a:spcPts val="1600"/>
              </a:spcAft>
              <a:buNone/>
            </a:pPr>
            <a:r>
              <a:rPr lang="en" sz="3600">
                <a:solidFill>
                  <a:srgbClr val="FFFFFF"/>
                </a:solidFill>
                <a:latin typeface="Lato"/>
                <a:ea typeface="Lato"/>
                <a:cs typeface="Lato"/>
                <a:sym typeface="Lato"/>
              </a:rPr>
              <a:t>Scattering Density = Input Light / PI</a:t>
            </a:r>
            <a:endParaRPr sz="3600">
              <a:solidFill>
                <a:srgbClr val="FFFFFF"/>
              </a:solidFill>
              <a:latin typeface="Lato"/>
              <a:ea typeface="Lato"/>
              <a:cs typeface="Lato"/>
              <a:sym typeface="La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53"/>
          <p:cNvSpPr txBox="1"/>
          <p:nvPr>
            <p:ph type="title"/>
          </p:nvPr>
        </p:nvSpPr>
        <p:spPr>
          <a:xfrm>
            <a:off x="283100" y="712150"/>
            <a:ext cx="8053800" cy="115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Glossy </a:t>
            </a:r>
            <a:r>
              <a:rPr lang="en"/>
              <a:t>Scattering</a:t>
            </a:r>
            <a:endParaRPr/>
          </a:p>
        </p:txBody>
      </p:sp>
      <p:pic>
        <p:nvPicPr>
          <p:cNvPr id="306" name="Google Shape;306;p53"/>
          <p:cNvPicPr preferRelativeResize="0"/>
          <p:nvPr/>
        </p:nvPicPr>
        <p:blipFill>
          <a:blip r:embed="rId3">
            <a:alphaModFix/>
          </a:blip>
          <a:stretch>
            <a:fillRect/>
          </a:stretch>
        </p:blipFill>
        <p:spPr>
          <a:xfrm>
            <a:off x="1715488" y="2018756"/>
            <a:ext cx="5713025" cy="25280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54"/>
          <p:cNvSpPr txBox="1"/>
          <p:nvPr>
            <p:ph type="title"/>
          </p:nvPr>
        </p:nvSpPr>
        <p:spPr>
          <a:xfrm>
            <a:off x="283100" y="712150"/>
            <a:ext cx="8053800" cy="115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Glossy</a:t>
            </a:r>
            <a:r>
              <a:rPr lang="en"/>
              <a:t> Scattering</a:t>
            </a:r>
            <a:endParaRPr/>
          </a:p>
        </p:txBody>
      </p:sp>
      <p:sp>
        <p:nvSpPr>
          <p:cNvPr id="312" name="Google Shape;312;p54"/>
          <p:cNvSpPr txBox="1"/>
          <p:nvPr>
            <p:ph type="title"/>
          </p:nvPr>
        </p:nvSpPr>
        <p:spPr>
          <a:xfrm>
            <a:off x="298850" y="2571750"/>
            <a:ext cx="8022300" cy="8046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0"/>
              </a:spcBef>
              <a:spcAft>
                <a:spcPts val="1600"/>
              </a:spcAft>
              <a:buNone/>
            </a:pPr>
            <a:r>
              <a:rPr lang="en" sz="1800">
                <a:solidFill>
                  <a:srgbClr val="FFFFFF"/>
                </a:solidFill>
                <a:latin typeface="Lato"/>
                <a:ea typeface="Lato"/>
                <a:cs typeface="Lato"/>
                <a:sym typeface="Lato"/>
              </a:rPr>
              <a:t>Scattering Density = Lambertian Color + (Glossy Color) x (s+8.0) x pow(max(0, w_h.dot(normal)), s)/8</a:t>
            </a:r>
            <a:endParaRPr sz="1800">
              <a:solidFill>
                <a:srgbClr val="FFFFFF"/>
              </a:solidFill>
              <a:latin typeface="Lato"/>
              <a:ea typeface="Lato"/>
              <a:cs typeface="Lato"/>
              <a:sym typeface="Lato"/>
            </a:endParaRPr>
          </a:p>
        </p:txBody>
      </p:sp>
      <p:sp>
        <p:nvSpPr>
          <p:cNvPr id="313" name="Google Shape;313;p54"/>
          <p:cNvSpPr txBox="1"/>
          <p:nvPr>
            <p:ph type="title"/>
          </p:nvPr>
        </p:nvSpPr>
        <p:spPr>
          <a:xfrm>
            <a:off x="464425" y="1767150"/>
            <a:ext cx="8022300" cy="8046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0"/>
              </a:spcBef>
              <a:spcAft>
                <a:spcPts val="1600"/>
              </a:spcAft>
              <a:buNone/>
            </a:pPr>
            <a:r>
              <a:rPr lang="en" sz="3600">
                <a:solidFill>
                  <a:srgbClr val="FFFFFF"/>
                </a:solidFill>
                <a:latin typeface="Lato"/>
                <a:ea typeface="Lato"/>
                <a:cs typeface="Lato"/>
                <a:sym typeface="Lato"/>
              </a:rPr>
              <a:t>w</a:t>
            </a:r>
            <a:r>
              <a:rPr lang="en" sz="3600">
                <a:solidFill>
                  <a:srgbClr val="FFFFFF"/>
                </a:solidFill>
                <a:latin typeface="Lato"/>
                <a:ea typeface="Lato"/>
                <a:cs typeface="Lato"/>
                <a:sym typeface="Lato"/>
              </a:rPr>
              <a:t>_h = (w_i + w_o)</a:t>
            </a:r>
            <a:endParaRPr sz="3600">
              <a:solidFill>
                <a:srgbClr val="FFFFFF"/>
              </a:solidFill>
              <a:latin typeface="Lato"/>
              <a:ea typeface="Lato"/>
              <a:cs typeface="Lato"/>
              <a:sym typeface="Lato"/>
            </a:endParaRPr>
          </a:p>
        </p:txBody>
      </p:sp>
      <p:sp>
        <p:nvSpPr>
          <p:cNvPr id="314" name="Google Shape;314;p54"/>
          <p:cNvSpPr txBox="1"/>
          <p:nvPr>
            <p:ph type="title"/>
          </p:nvPr>
        </p:nvSpPr>
        <p:spPr>
          <a:xfrm>
            <a:off x="464425" y="3697600"/>
            <a:ext cx="8022300" cy="8046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0"/>
              </a:spcBef>
              <a:spcAft>
                <a:spcPts val="0"/>
              </a:spcAft>
              <a:buNone/>
            </a:pPr>
            <a:r>
              <a:rPr lang="en" sz="1800">
                <a:solidFill>
                  <a:srgbClr val="FFFFFF"/>
                </a:solidFill>
                <a:latin typeface="Lato"/>
                <a:ea typeface="Lato"/>
                <a:cs typeface="Lato"/>
                <a:sym typeface="Lato"/>
              </a:rPr>
              <a:t>Lambertian + Glossy &lt; 1</a:t>
            </a:r>
            <a:endParaRPr sz="1800">
              <a:solidFill>
                <a:srgbClr val="FFFFFF"/>
              </a:solidFill>
              <a:latin typeface="Lato"/>
              <a:ea typeface="Lato"/>
              <a:cs typeface="Lato"/>
              <a:sym typeface="Lato"/>
            </a:endParaRPr>
          </a:p>
          <a:p>
            <a:pPr indent="0" lvl="0" marL="457200" rtl="0" algn="ctr">
              <a:lnSpc>
                <a:spcPct val="115000"/>
              </a:lnSpc>
              <a:spcBef>
                <a:spcPts val="1600"/>
              </a:spcBef>
              <a:spcAft>
                <a:spcPts val="0"/>
              </a:spcAft>
              <a:buNone/>
            </a:pPr>
            <a:r>
              <a:rPr lang="en" sz="1800">
                <a:solidFill>
                  <a:srgbClr val="FFFFFF"/>
                </a:solidFill>
                <a:latin typeface="Lato"/>
                <a:ea typeface="Lato"/>
                <a:cs typeface="Lato"/>
                <a:sym typeface="Lato"/>
              </a:rPr>
              <a:t>To ensure energy conservation.</a:t>
            </a:r>
            <a:endParaRPr sz="1800">
              <a:solidFill>
                <a:srgbClr val="FFFFFF"/>
              </a:solidFill>
              <a:latin typeface="Lato"/>
              <a:ea typeface="Lato"/>
              <a:cs typeface="Lato"/>
              <a:sym typeface="Lato"/>
            </a:endParaRPr>
          </a:p>
          <a:p>
            <a:pPr indent="0" lvl="0" marL="457200" rtl="0" algn="ctr">
              <a:lnSpc>
                <a:spcPct val="115000"/>
              </a:lnSpc>
              <a:spcBef>
                <a:spcPts val="1600"/>
              </a:spcBef>
              <a:spcAft>
                <a:spcPts val="1600"/>
              </a:spcAft>
              <a:buNone/>
            </a:pPr>
            <a:r>
              <a:rPr lang="en" sz="1800">
                <a:solidFill>
                  <a:srgbClr val="FFFFFF"/>
                </a:solidFill>
                <a:latin typeface="Lato"/>
                <a:ea typeface="Lato"/>
                <a:cs typeface="Lato"/>
                <a:sym typeface="Lato"/>
              </a:rPr>
              <a:t>s</a:t>
            </a:r>
            <a:r>
              <a:rPr lang="en" sz="1800">
                <a:solidFill>
                  <a:srgbClr val="FFFFFF"/>
                </a:solidFill>
                <a:latin typeface="Lato"/>
                <a:ea typeface="Lato"/>
                <a:cs typeface="Lato"/>
                <a:sym typeface="Lato"/>
              </a:rPr>
              <a:t> is Glossy Sharpness [0, 2000] in logarithmic scale</a:t>
            </a:r>
            <a:endParaRPr sz="1800">
              <a:solidFill>
                <a:srgbClr val="FFFFFF"/>
              </a:solidFill>
              <a:latin typeface="Lato"/>
              <a:ea typeface="Lato"/>
              <a:cs typeface="Lato"/>
              <a:sym typeface="La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55"/>
          <p:cNvSpPr txBox="1"/>
          <p:nvPr>
            <p:ph type="title"/>
          </p:nvPr>
        </p:nvSpPr>
        <p:spPr>
          <a:xfrm>
            <a:off x="288150" y="515675"/>
            <a:ext cx="8053800" cy="115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Microfacet Theory</a:t>
            </a:r>
            <a:endParaRPr/>
          </a:p>
        </p:txBody>
      </p:sp>
      <p:sp>
        <p:nvSpPr>
          <p:cNvPr id="320" name="Google Shape;320;p55"/>
          <p:cNvSpPr txBox="1"/>
          <p:nvPr>
            <p:ph type="title"/>
          </p:nvPr>
        </p:nvSpPr>
        <p:spPr>
          <a:xfrm>
            <a:off x="298850" y="1864450"/>
            <a:ext cx="8022300" cy="2483100"/>
          </a:xfrm>
          <a:prstGeom prst="rect">
            <a:avLst/>
          </a:prstGeom>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rgbClr val="FFFFFF"/>
              </a:buClr>
              <a:buSzPts val="2400"/>
              <a:buFont typeface="Lato"/>
              <a:buChar char="●"/>
            </a:pPr>
            <a:r>
              <a:rPr lang="en" sz="2400">
                <a:solidFill>
                  <a:srgbClr val="FFFFFF"/>
                </a:solidFill>
                <a:latin typeface="Lato"/>
                <a:ea typeface="Lato"/>
                <a:cs typeface="Lato"/>
                <a:sym typeface="Lato"/>
              </a:rPr>
              <a:t>Both diffuse and specular reflection depend on surface irregularities.</a:t>
            </a:r>
            <a:endParaRPr sz="2400">
              <a:solidFill>
                <a:srgbClr val="FFFFFF"/>
              </a:solidFill>
              <a:latin typeface="Lato"/>
              <a:ea typeface="Lato"/>
              <a:cs typeface="Lato"/>
              <a:sym typeface="Lato"/>
            </a:endParaRPr>
          </a:p>
          <a:p>
            <a:pPr indent="-381000" lvl="0" marL="457200" rtl="0" algn="l">
              <a:lnSpc>
                <a:spcPct val="115000"/>
              </a:lnSpc>
              <a:spcBef>
                <a:spcPts val="0"/>
              </a:spcBef>
              <a:spcAft>
                <a:spcPts val="0"/>
              </a:spcAft>
              <a:buClr>
                <a:srgbClr val="FFFFFF"/>
              </a:buClr>
              <a:buSzPts val="2400"/>
              <a:buFont typeface="Lato"/>
              <a:buChar char="●"/>
            </a:pPr>
            <a:r>
              <a:rPr lang="en" sz="2400">
                <a:solidFill>
                  <a:srgbClr val="FFFFFF"/>
                </a:solidFill>
                <a:latin typeface="Lato"/>
                <a:ea typeface="Lato"/>
                <a:cs typeface="Lato"/>
                <a:sym typeface="Lato"/>
              </a:rPr>
              <a:t>Previous models ignore this.</a:t>
            </a:r>
            <a:endParaRPr sz="2400">
              <a:solidFill>
                <a:srgbClr val="FFFFFF"/>
              </a:solidFill>
              <a:latin typeface="Lato"/>
              <a:ea typeface="Lato"/>
              <a:cs typeface="Lato"/>
              <a:sym typeface="Lato"/>
            </a:endParaRPr>
          </a:p>
        </p:txBody>
      </p:sp>
      <p:pic>
        <p:nvPicPr>
          <p:cNvPr id="321" name="Google Shape;321;p55"/>
          <p:cNvPicPr preferRelativeResize="0"/>
          <p:nvPr/>
        </p:nvPicPr>
        <p:blipFill>
          <a:blip r:embed="rId3">
            <a:alphaModFix/>
          </a:blip>
          <a:stretch>
            <a:fillRect/>
          </a:stretch>
        </p:blipFill>
        <p:spPr>
          <a:xfrm>
            <a:off x="5299675" y="3123300"/>
            <a:ext cx="3538300" cy="17111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56"/>
          <p:cNvSpPr txBox="1"/>
          <p:nvPr>
            <p:ph type="title"/>
          </p:nvPr>
        </p:nvSpPr>
        <p:spPr>
          <a:xfrm>
            <a:off x="283100" y="712150"/>
            <a:ext cx="8053800" cy="115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Global Illumination</a:t>
            </a:r>
            <a:endParaRPr/>
          </a:p>
        </p:txBody>
      </p:sp>
      <p:sp>
        <p:nvSpPr>
          <p:cNvPr id="327" name="Google Shape;327;p56"/>
          <p:cNvSpPr txBox="1"/>
          <p:nvPr>
            <p:ph type="title"/>
          </p:nvPr>
        </p:nvSpPr>
        <p:spPr>
          <a:xfrm>
            <a:off x="298850" y="1864450"/>
            <a:ext cx="8022300" cy="2483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2400">
                <a:solidFill>
                  <a:srgbClr val="FFFFFF"/>
                </a:solidFill>
                <a:latin typeface="Lato"/>
                <a:ea typeface="Lato"/>
                <a:cs typeface="Lato"/>
                <a:sym typeface="Lato"/>
              </a:rPr>
              <a:t>This algorithm takes care not only the light that directly comes from the light sources, but also subsequent cases in which light rays from the same source are reflected by other surfaces in the scene whether reflective or not.</a:t>
            </a:r>
            <a:endParaRPr sz="2400">
              <a:solidFill>
                <a:srgbClr val="FFFFFF"/>
              </a:solidFill>
              <a:latin typeface="Lato"/>
              <a:ea typeface="Lato"/>
              <a:cs typeface="Lato"/>
              <a:sym typeface="La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57"/>
          <p:cNvSpPr txBox="1"/>
          <p:nvPr>
            <p:ph type="title"/>
          </p:nvPr>
        </p:nvSpPr>
        <p:spPr>
          <a:xfrm>
            <a:off x="283100" y="475375"/>
            <a:ext cx="8053800" cy="86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Global Illumination</a:t>
            </a:r>
            <a:endParaRPr/>
          </a:p>
        </p:txBody>
      </p:sp>
      <p:pic>
        <p:nvPicPr>
          <p:cNvPr id="333" name="Google Shape;333;p57"/>
          <p:cNvPicPr preferRelativeResize="0"/>
          <p:nvPr/>
        </p:nvPicPr>
        <p:blipFill>
          <a:blip r:embed="rId3">
            <a:alphaModFix/>
          </a:blip>
          <a:stretch>
            <a:fillRect/>
          </a:stretch>
        </p:blipFill>
        <p:spPr>
          <a:xfrm>
            <a:off x="2667000" y="2057150"/>
            <a:ext cx="3810000" cy="2857500"/>
          </a:xfrm>
          <a:prstGeom prst="rect">
            <a:avLst/>
          </a:prstGeom>
          <a:noFill/>
          <a:ln>
            <a:noFill/>
          </a:ln>
        </p:spPr>
      </p:pic>
      <p:sp>
        <p:nvSpPr>
          <p:cNvPr id="334" name="Google Shape;334;p57"/>
          <p:cNvSpPr txBox="1"/>
          <p:nvPr>
            <p:ph type="title"/>
          </p:nvPr>
        </p:nvSpPr>
        <p:spPr>
          <a:xfrm>
            <a:off x="3411900" y="1666050"/>
            <a:ext cx="2320200" cy="26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Without GI</a:t>
            </a:r>
            <a:endParaRPr sz="12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58"/>
          <p:cNvSpPr txBox="1"/>
          <p:nvPr>
            <p:ph type="title"/>
          </p:nvPr>
        </p:nvSpPr>
        <p:spPr>
          <a:xfrm>
            <a:off x="283100" y="475375"/>
            <a:ext cx="8053800" cy="86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Global Illumination</a:t>
            </a:r>
            <a:endParaRPr/>
          </a:p>
        </p:txBody>
      </p:sp>
      <p:pic>
        <p:nvPicPr>
          <p:cNvPr id="340" name="Google Shape;340;p58"/>
          <p:cNvPicPr preferRelativeResize="0"/>
          <p:nvPr/>
        </p:nvPicPr>
        <p:blipFill>
          <a:blip r:embed="rId3">
            <a:alphaModFix/>
          </a:blip>
          <a:stretch>
            <a:fillRect/>
          </a:stretch>
        </p:blipFill>
        <p:spPr>
          <a:xfrm>
            <a:off x="2667000" y="2052075"/>
            <a:ext cx="3810000" cy="2857500"/>
          </a:xfrm>
          <a:prstGeom prst="rect">
            <a:avLst/>
          </a:prstGeom>
          <a:noFill/>
          <a:ln>
            <a:noFill/>
          </a:ln>
        </p:spPr>
      </p:pic>
      <p:sp>
        <p:nvSpPr>
          <p:cNvPr id="341" name="Google Shape;341;p58"/>
          <p:cNvSpPr txBox="1"/>
          <p:nvPr>
            <p:ph type="title"/>
          </p:nvPr>
        </p:nvSpPr>
        <p:spPr>
          <a:xfrm>
            <a:off x="3411900" y="1652225"/>
            <a:ext cx="2320200" cy="26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With GI</a:t>
            </a:r>
            <a:endParaRPr sz="12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59"/>
          <p:cNvSpPr txBox="1"/>
          <p:nvPr>
            <p:ph type="title"/>
          </p:nvPr>
        </p:nvSpPr>
        <p:spPr>
          <a:xfrm>
            <a:off x="283100" y="475375"/>
            <a:ext cx="8053800" cy="86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Global Illumination</a:t>
            </a:r>
            <a:endParaRPr/>
          </a:p>
        </p:txBody>
      </p:sp>
      <p:pic>
        <p:nvPicPr>
          <p:cNvPr id="347" name="Google Shape;347;p59"/>
          <p:cNvPicPr preferRelativeResize="0"/>
          <p:nvPr/>
        </p:nvPicPr>
        <p:blipFill>
          <a:blip r:embed="rId3">
            <a:alphaModFix/>
          </a:blip>
          <a:stretch>
            <a:fillRect/>
          </a:stretch>
        </p:blipFill>
        <p:spPr>
          <a:xfrm>
            <a:off x="1381125" y="1724175"/>
            <a:ext cx="6381750" cy="26765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60"/>
          <p:cNvSpPr txBox="1"/>
          <p:nvPr>
            <p:ph type="title"/>
          </p:nvPr>
        </p:nvSpPr>
        <p:spPr>
          <a:xfrm>
            <a:off x="298225" y="465292"/>
            <a:ext cx="6244200" cy="75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Noise</a:t>
            </a:r>
            <a:endParaRPr/>
          </a:p>
        </p:txBody>
      </p:sp>
      <p:pic>
        <p:nvPicPr>
          <p:cNvPr id="353" name="Google Shape;353;p60"/>
          <p:cNvPicPr preferRelativeResize="0"/>
          <p:nvPr/>
        </p:nvPicPr>
        <p:blipFill>
          <a:blip r:embed="rId3">
            <a:alphaModFix/>
          </a:blip>
          <a:stretch>
            <a:fillRect/>
          </a:stretch>
        </p:blipFill>
        <p:spPr>
          <a:xfrm>
            <a:off x="3032700" y="171987"/>
            <a:ext cx="4799524" cy="4799524"/>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61"/>
          <p:cNvSpPr txBox="1"/>
          <p:nvPr>
            <p:ph type="title"/>
          </p:nvPr>
        </p:nvSpPr>
        <p:spPr>
          <a:xfrm>
            <a:off x="298225" y="465300"/>
            <a:ext cx="8346600" cy="75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 Render Engines</a:t>
            </a:r>
            <a:endParaRPr/>
          </a:p>
        </p:txBody>
      </p:sp>
      <p:sp>
        <p:nvSpPr>
          <p:cNvPr id="359" name="Google Shape;359;p61"/>
          <p:cNvSpPr txBox="1"/>
          <p:nvPr>
            <p:ph type="title"/>
          </p:nvPr>
        </p:nvSpPr>
        <p:spPr>
          <a:xfrm>
            <a:off x="398700" y="1309925"/>
            <a:ext cx="8346600" cy="368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solidFill>
                  <a:schemeClr val="dk1"/>
                </a:solidFill>
              </a:rPr>
              <a:t>Arnold</a:t>
            </a:r>
            <a:r>
              <a:rPr lang="en" sz="2400"/>
              <a:t> (coupled with Autodesk Maya/3DS Max)</a:t>
            </a:r>
            <a:endParaRPr sz="2400"/>
          </a:p>
          <a:p>
            <a:pPr indent="-381000" lvl="0" marL="457200" rtl="0" algn="l">
              <a:spcBef>
                <a:spcPts val="0"/>
              </a:spcBef>
              <a:spcAft>
                <a:spcPts val="0"/>
              </a:spcAft>
              <a:buSzPts val="2400"/>
              <a:buChar char="●"/>
            </a:pPr>
            <a:r>
              <a:rPr lang="en" sz="2400">
                <a:solidFill>
                  <a:schemeClr val="dk1"/>
                </a:solidFill>
              </a:rPr>
              <a:t>Redshift</a:t>
            </a:r>
            <a:endParaRPr sz="2400">
              <a:solidFill>
                <a:schemeClr val="dk1"/>
              </a:solidFill>
            </a:endParaRPr>
          </a:p>
          <a:p>
            <a:pPr indent="-381000" lvl="0" marL="457200" rtl="0" algn="l">
              <a:spcBef>
                <a:spcPts val="0"/>
              </a:spcBef>
              <a:spcAft>
                <a:spcPts val="0"/>
              </a:spcAft>
              <a:buSzPts val="2400"/>
              <a:buChar char="●"/>
            </a:pPr>
            <a:r>
              <a:rPr lang="en" sz="2400">
                <a:solidFill>
                  <a:schemeClr val="dk1"/>
                </a:solidFill>
              </a:rPr>
              <a:t>Octane Render</a:t>
            </a:r>
            <a:endParaRPr sz="2400">
              <a:solidFill>
                <a:schemeClr val="dk1"/>
              </a:solidFill>
            </a:endParaRPr>
          </a:p>
          <a:p>
            <a:pPr indent="-381000" lvl="0" marL="457200" rtl="0" algn="l">
              <a:spcBef>
                <a:spcPts val="0"/>
              </a:spcBef>
              <a:spcAft>
                <a:spcPts val="0"/>
              </a:spcAft>
              <a:buSzPts val="2400"/>
              <a:buChar char="●"/>
            </a:pPr>
            <a:r>
              <a:rPr lang="en" sz="2400">
                <a:solidFill>
                  <a:schemeClr val="dk1"/>
                </a:solidFill>
              </a:rPr>
              <a:t>RenderMan</a:t>
            </a:r>
            <a:r>
              <a:rPr lang="en" sz="2400"/>
              <a:t> (In-house render engine at PIXAR)</a:t>
            </a:r>
            <a:endParaRPr sz="2400"/>
          </a:p>
          <a:p>
            <a:pPr indent="-381000" lvl="0" marL="457200" rtl="0" algn="l">
              <a:spcBef>
                <a:spcPts val="0"/>
              </a:spcBef>
              <a:spcAft>
                <a:spcPts val="0"/>
              </a:spcAft>
              <a:buSzPts val="2400"/>
              <a:buChar char="●"/>
            </a:pPr>
            <a:r>
              <a:rPr lang="en" sz="2400">
                <a:solidFill>
                  <a:schemeClr val="dk1"/>
                </a:solidFill>
              </a:rPr>
              <a:t>Hyperion</a:t>
            </a:r>
            <a:r>
              <a:rPr lang="en" sz="2400"/>
              <a:t> </a:t>
            </a:r>
            <a:r>
              <a:rPr lang="en" sz="2400"/>
              <a:t>(In-house render engine at Disney)</a:t>
            </a:r>
            <a:endParaRPr sz="2400"/>
          </a:p>
          <a:p>
            <a:pPr indent="-381000" lvl="0" marL="457200" rtl="0" algn="l">
              <a:spcBef>
                <a:spcPts val="0"/>
              </a:spcBef>
              <a:spcAft>
                <a:spcPts val="0"/>
              </a:spcAft>
              <a:buSzPts val="2400"/>
              <a:buChar char="●"/>
            </a:pPr>
            <a:r>
              <a:rPr lang="en" sz="2400">
                <a:solidFill>
                  <a:schemeClr val="dk1"/>
                </a:solidFill>
              </a:rPr>
              <a:t>Cycles</a:t>
            </a:r>
            <a:r>
              <a:rPr lang="en" sz="2400"/>
              <a:t> (coupled with Blender, Open Source)</a:t>
            </a:r>
            <a:endParaRPr sz="2400"/>
          </a:p>
          <a:p>
            <a:pPr indent="-381000" lvl="0" marL="457200" rtl="0" algn="l">
              <a:spcBef>
                <a:spcPts val="0"/>
              </a:spcBef>
              <a:spcAft>
                <a:spcPts val="0"/>
              </a:spcAft>
              <a:buSzPts val="2400"/>
              <a:buChar char="●"/>
            </a:pPr>
            <a:r>
              <a:rPr lang="en" sz="2400">
                <a:solidFill>
                  <a:schemeClr val="dk1"/>
                </a:solidFill>
              </a:rPr>
              <a:t>appleseed</a:t>
            </a:r>
            <a:r>
              <a:rPr lang="en" sz="2400"/>
              <a:t> (Open Source, with plugins for Blender, Maya, and 3DS Max)</a:t>
            </a:r>
            <a:endParaRPr sz="2400"/>
          </a:p>
          <a:p>
            <a:pPr indent="-381000" lvl="0" marL="457200" rtl="0" algn="l">
              <a:spcBef>
                <a:spcPts val="0"/>
              </a:spcBef>
              <a:spcAft>
                <a:spcPts val="0"/>
              </a:spcAft>
              <a:buSzPts val="2400"/>
              <a:buChar char="●"/>
            </a:pPr>
            <a:r>
              <a:rPr lang="en" sz="2400">
                <a:solidFill>
                  <a:schemeClr val="dk1"/>
                </a:solidFill>
              </a:rPr>
              <a:t>Mitsuba</a:t>
            </a:r>
            <a:r>
              <a:rPr lang="en" sz="2400"/>
              <a:t> (Open Source, Research Oriented)</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7"/>
          <p:cNvSpPr txBox="1"/>
          <p:nvPr>
            <p:ph type="title"/>
          </p:nvPr>
        </p:nvSpPr>
        <p:spPr>
          <a:xfrm>
            <a:off x="283100" y="712147"/>
            <a:ext cx="6244200" cy="85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Movie Industry</a:t>
            </a:r>
            <a:endParaRPr/>
          </a:p>
        </p:txBody>
      </p:sp>
      <p:pic>
        <p:nvPicPr>
          <p:cNvPr id="99" name="Google Shape;99;p17"/>
          <p:cNvPicPr preferRelativeResize="0"/>
          <p:nvPr/>
        </p:nvPicPr>
        <p:blipFill>
          <a:blip r:embed="rId3">
            <a:alphaModFix/>
          </a:blip>
          <a:stretch>
            <a:fillRect/>
          </a:stretch>
        </p:blipFill>
        <p:spPr>
          <a:xfrm>
            <a:off x="283100" y="1843075"/>
            <a:ext cx="4053424" cy="2280049"/>
          </a:xfrm>
          <a:prstGeom prst="rect">
            <a:avLst/>
          </a:prstGeom>
          <a:noFill/>
          <a:ln>
            <a:noFill/>
          </a:ln>
        </p:spPr>
      </p:pic>
      <p:pic>
        <p:nvPicPr>
          <p:cNvPr id="100" name="Google Shape;100;p17"/>
          <p:cNvPicPr preferRelativeResize="0"/>
          <p:nvPr/>
        </p:nvPicPr>
        <p:blipFill>
          <a:blip r:embed="rId4">
            <a:alphaModFix/>
          </a:blip>
          <a:stretch>
            <a:fillRect/>
          </a:stretch>
        </p:blipFill>
        <p:spPr>
          <a:xfrm>
            <a:off x="4616876" y="1779838"/>
            <a:ext cx="4278274" cy="24065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62"/>
          <p:cNvSpPr txBox="1"/>
          <p:nvPr>
            <p:ph type="title"/>
          </p:nvPr>
        </p:nvSpPr>
        <p:spPr>
          <a:xfrm>
            <a:off x="283100" y="712182"/>
            <a:ext cx="6244200" cy="384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There’s much more to CGI than what we’ve seen today!</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rPr lang="en" sz="3000"/>
              <a:t>This isn’t even the tip of the iceberg.</a:t>
            </a:r>
            <a:endParaRPr sz="3000"/>
          </a:p>
        </p:txBody>
      </p:sp>
      <p:pic>
        <p:nvPicPr>
          <p:cNvPr id="365" name="Google Shape;365;p62"/>
          <p:cNvPicPr preferRelativeResize="0"/>
          <p:nvPr/>
        </p:nvPicPr>
        <p:blipFill>
          <a:blip r:embed="rId3">
            <a:alphaModFix/>
          </a:blip>
          <a:stretch>
            <a:fillRect/>
          </a:stretch>
        </p:blipFill>
        <p:spPr>
          <a:xfrm>
            <a:off x="6573925" y="2571750"/>
            <a:ext cx="2311900" cy="23119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369" name="Shape 369"/>
        <p:cNvGrpSpPr/>
        <p:nvPr/>
      </p:nvGrpSpPr>
      <p:grpSpPr>
        <a:xfrm>
          <a:off x="0" y="0"/>
          <a:ext cx="0" cy="0"/>
          <a:chOff x="0" y="0"/>
          <a:chExt cx="0" cy="0"/>
        </a:xfrm>
      </p:grpSpPr>
      <p:pic>
        <p:nvPicPr>
          <p:cNvPr id="370" name="Google Shape;370;p63"/>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371" name="Google Shape;371;p63"/>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372" name="Google Shape;372;p63"/>
          <p:cNvSpPr txBox="1"/>
          <p:nvPr>
            <p:ph idx="4294967295" type="body"/>
          </p:nvPr>
        </p:nvSpPr>
        <p:spPr>
          <a:xfrm>
            <a:off x="2855550" y="989575"/>
            <a:ext cx="3432900" cy="276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aleway"/>
                <a:ea typeface="Raleway"/>
                <a:cs typeface="Raleway"/>
                <a:sym typeface="Raleway"/>
              </a:rPr>
              <a:t>Now that you’ve seen what goes into creating CGI, you might start appreciating the field.</a:t>
            </a:r>
            <a:endParaRPr sz="1200">
              <a:latin typeface="Raleway"/>
              <a:ea typeface="Raleway"/>
              <a:cs typeface="Raleway"/>
              <a:sym typeface="Raleway"/>
            </a:endParaRPr>
          </a:p>
          <a:p>
            <a:pPr indent="0" lvl="0" marL="0" rtl="0" algn="l">
              <a:spcBef>
                <a:spcPts val="1200"/>
              </a:spcBef>
              <a:spcAft>
                <a:spcPts val="0"/>
              </a:spcAft>
              <a:buNone/>
            </a:pPr>
            <a:r>
              <a:rPr lang="en" sz="1200">
                <a:latin typeface="Raleway"/>
                <a:ea typeface="Raleway"/>
                <a:cs typeface="Raleway"/>
                <a:sym typeface="Raleway"/>
              </a:rPr>
              <a:t>Some resources for those interested:</a:t>
            </a:r>
            <a:endParaRPr sz="1200">
              <a:latin typeface="Raleway"/>
              <a:ea typeface="Raleway"/>
              <a:cs typeface="Raleway"/>
              <a:sym typeface="Raleway"/>
            </a:endParaRPr>
          </a:p>
          <a:p>
            <a:pPr indent="-304800" lvl="0" marL="457200" rtl="0" algn="l">
              <a:spcBef>
                <a:spcPts val="1200"/>
              </a:spcBef>
              <a:spcAft>
                <a:spcPts val="0"/>
              </a:spcAft>
              <a:buSzPts val="1200"/>
              <a:buFont typeface="Raleway"/>
              <a:buChar char="●"/>
            </a:pPr>
            <a:r>
              <a:rPr lang="en" sz="1100" u="sng">
                <a:solidFill>
                  <a:schemeClr val="hlink"/>
                </a:solidFill>
                <a:latin typeface="Arial"/>
                <a:ea typeface="Arial"/>
                <a:cs typeface="Arial"/>
                <a:sym typeface="Arial"/>
                <a:hlinkClick r:id="rId5"/>
              </a:rPr>
              <a:t>https://www.scratchapixel.com/</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 sz="1100" u="sng">
                <a:solidFill>
                  <a:schemeClr val="hlink"/>
                </a:solidFill>
                <a:latin typeface="Arial"/>
                <a:ea typeface="Arial"/>
                <a:cs typeface="Arial"/>
                <a:sym typeface="Arial"/>
                <a:hlinkClick r:id="rId6"/>
              </a:rPr>
              <a:t>https://learnopengl.com/</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 sz="1200">
                <a:latin typeface="Raleway"/>
                <a:ea typeface="Raleway"/>
                <a:cs typeface="Raleway"/>
                <a:sym typeface="Raleway"/>
              </a:rPr>
              <a:t>Physically Based Rendering From Theory to Implementation </a:t>
            </a:r>
            <a:r>
              <a:rPr lang="en" sz="1100" u="sng">
                <a:solidFill>
                  <a:schemeClr val="hlink"/>
                </a:solidFill>
                <a:latin typeface="Arial"/>
                <a:ea typeface="Arial"/>
                <a:cs typeface="Arial"/>
                <a:sym typeface="Arial"/>
                <a:hlinkClick r:id="rId7"/>
              </a:rPr>
              <a:t>http://www.pbr-book.org/</a:t>
            </a:r>
            <a:r>
              <a:rPr lang="en" sz="1200">
                <a:latin typeface="Raleway"/>
                <a:ea typeface="Raleway"/>
                <a:cs typeface="Raleway"/>
                <a:sym typeface="Raleway"/>
              </a:rPr>
              <a:t> </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 sz="1200">
                <a:latin typeface="Raleway"/>
                <a:ea typeface="Raleway"/>
                <a:cs typeface="Raleway"/>
                <a:sym typeface="Raleway"/>
              </a:rPr>
              <a:t>Computer Graphics Principles and Practice by Foley, et. al </a:t>
            </a:r>
            <a:r>
              <a:rPr lang="en" sz="1200" u="sng">
                <a:solidFill>
                  <a:schemeClr val="hlink"/>
                </a:solidFill>
                <a:highlight>
                  <a:srgbClr val="FFFFFF"/>
                </a:highlight>
                <a:latin typeface="Arial"/>
                <a:ea typeface="Arial"/>
                <a:cs typeface="Arial"/>
                <a:sym typeface="Arial"/>
                <a:hlinkClick r:id="rId8"/>
              </a:rPr>
              <a:t>https://wow.link/9F6</a:t>
            </a:r>
            <a:endParaRPr sz="1200" u="sng">
              <a:solidFill>
                <a:srgbClr val="338BD9"/>
              </a:solidFill>
              <a:highlight>
                <a:srgbClr val="FFFFFF"/>
              </a:highlight>
              <a:latin typeface="Arial"/>
              <a:ea typeface="Arial"/>
              <a:cs typeface="Arial"/>
              <a:sym typeface="Arial"/>
            </a:endParaRPr>
          </a:p>
          <a:p>
            <a:pPr indent="0" lvl="0" marL="457200" rtl="0" algn="l">
              <a:spcBef>
                <a:spcPts val="1200"/>
              </a:spcBef>
              <a:spcAft>
                <a:spcPts val="1200"/>
              </a:spcAft>
              <a:buNone/>
            </a:pPr>
            <a:r>
              <a:t/>
            </a:r>
            <a:endParaRPr sz="1200">
              <a:latin typeface="Raleway"/>
              <a:ea typeface="Raleway"/>
              <a:cs typeface="Raleway"/>
              <a:sym typeface="Raleway"/>
            </a:endParaRPr>
          </a:p>
        </p:txBody>
      </p:sp>
      <p:sp>
        <p:nvSpPr>
          <p:cNvPr id="373" name="Google Shape;373;p63"/>
          <p:cNvSpPr txBox="1"/>
          <p:nvPr/>
        </p:nvSpPr>
        <p:spPr>
          <a:xfrm>
            <a:off x="2855550" y="3822122"/>
            <a:ext cx="3432900" cy="76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lt2"/>
                </a:solidFill>
                <a:latin typeface="Raleway"/>
                <a:ea typeface="Raleway"/>
                <a:cs typeface="Raleway"/>
                <a:sym typeface="Raleway"/>
              </a:rPr>
              <a:t>Let’s move to the coding </a:t>
            </a:r>
            <a:r>
              <a:rPr b="1" lang="en" sz="1200">
                <a:solidFill>
                  <a:schemeClr val="lt2"/>
                </a:solidFill>
                <a:latin typeface="Raleway"/>
                <a:ea typeface="Raleway"/>
                <a:cs typeface="Raleway"/>
                <a:sym typeface="Raleway"/>
              </a:rPr>
              <a:t>exercise and create our first image together! Clone the following repo: </a:t>
            </a:r>
            <a:r>
              <a:rPr lang="en" sz="1100" u="sng">
                <a:solidFill>
                  <a:schemeClr val="hlink"/>
                </a:solidFill>
                <a:hlinkClick r:id="rId9"/>
              </a:rPr>
              <a:t>https://github.com/KarthikRIyer/MDG-CG-lecture</a:t>
            </a:r>
            <a:endParaRPr b="1">
              <a:solidFill>
                <a:schemeClr val="lt2"/>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283100" y="631543"/>
            <a:ext cx="6244200" cy="100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Game Industry</a:t>
            </a:r>
            <a:endParaRPr/>
          </a:p>
        </p:txBody>
      </p:sp>
      <p:pic>
        <p:nvPicPr>
          <p:cNvPr id="106" name="Google Shape;106;p18"/>
          <p:cNvPicPr preferRelativeResize="0"/>
          <p:nvPr/>
        </p:nvPicPr>
        <p:blipFill>
          <a:blip r:embed="rId3">
            <a:alphaModFix/>
          </a:blip>
          <a:stretch>
            <a:fillRect/>
          </a:stretch>
        </p:blipFill>
        <p:spPr>
          <a:xfrm>
            <a:off x="283100" y="1845398"/>
            <a:ext cx="3920200" cy="2205099"/>
          </a:xfrm>
          <a:prstGeom prst="rect">
            <a:avLst/>
          </a:prstGeom>
          <a:noFill/>
          <a:ln>
            <a:noFill/>
          </a:ln>
        </p:spPr>
      </p:pic>
      <p:pic>
        <p:nvPicPr>
          <p:cNvPr id="107" name="Google Shape;107;p18"/>
          <p:cNvPicPr preferRelativeResize="0"/>
          <p:nvPr/>
        </p:nvPicPr>
        <p:blipFill>
          <a:blip r:embed="rId4">
            <a:alphaModFix/>
          </a:blip>
          <a:stretch>
            <a:fillRect/>
          </a:stretch>
        </p:blipFill>
        <p:spPr>
          <a:xfrm>
            <a:off x="4870050" y="1856124"/>
            <a:ext cx="3882072" cy="2183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283100" y="712150"/>
            <a:ext cx="8160900" cy="159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Medical Imaging and Scientific Visualization</a:t>
            </a:r>
            <a:endParaRPr/>
          </a:p>
        </p:txBody>
      </p:sp>
      <p:pic>
        <p:nvPicPr>
          <p:cNvPr id="113" name="Google Shape;113;p19"/>
          <p:cNvPicPr preferRelativeResize="0"/>
          <p:nvPr/>
        </p:nvPicPr>
        <p:blipFill>
          <a:blip r:embed="rId3">
            <a:alphaModFix/>
          </a:blip>
          <a:stretch>
            <a:fillRect/>
          </a:stretch>
        </p:blipFill>
        <p:spPr>
          <a:xfrm>
            <a:off x="2281563" y="2381350"/>
            <a:ext cx="4580874" cy="2534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240225" y="417000"/>
            <a:ext cx="8257200" cy="167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Computer Aided Design</a:t>
            </a:r>
            <a:endParaRPr/>
          </a:p>
        </p:txBody>
      </p:sp>
      <p:pic>
        <p:nvPicPr>
          <p:cNvPr id="119" name="Google Shape;119;p20"/>
          <p:cNvPicPr preferRelativeResize="0"/>
          <p:nvPr/>
        </p:nvPicPr>
        <p:blipFill>
          <a:blip r:embed="rId3">
            <a:alphaModFix/>
          </a:blip>
          <a:stretch>
            <a:fillRect/>
          </a:stretch>
        </p:blipFill>
        <p:spPr>
          <a:xfrm>
            <a:off x="2619537" y="2094300"/>
            <a:ext cx="3904925" cy="2725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288000" y="514975"/>
            <a:ext cx="8568000" cy="118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Graphical User Interface</a:t>
            </a:r>
            <a:endParaRPr/>
          </a:p>
        </p:txBody>
      </p:sp>
      <p:pic>
        <p:nvPicPr>
          <p:cNvPr id="125" name="Google Shape;125;p21"/>
          <p:cNvPicPr preferRelativeResize="0"/>
          <p:nvPr/>
        </p:nvPicPr>
        <p:blipFill>
          <a:blip r:embed="rId3">
            <a:alphaModFix/>
          </a:blip>
          <a:stretch>
            <a:fillRect/>
          </a:stretch>
        </p:blipFill>
        <p:spPr>
          <a:xfrm>
            <a:off x="2721775" y="1669150"/>
            <a:ext cx="3223124" cy="32231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